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70" r:id="rId4"/>
    <p:sldId id="280" r:id="rId5"/>
    <p:sldId id="271" r:id="rId6"/>
    <p:sldId id="264" r:id="rId7"/>
    <p:sldId id="281" r:id="rId8"/>
    <p:sldId id="274" r:id="rId9"/>
    <p:sldId id="275" r:id="rId10"/>
    <p:sldId id="276" r:id="rId11"/>
    <p:sldId id="277" r:id="rId12"/>
    <p:sldId id="278" r:id="rId13"/>
    <p:sldId id="279" r:id="rId14"/>
    <p:sldId id="266" r:id="rId15"/>
    <p:sldId id="265" r:id="rId16"/>
    <p:sldId id="267" r:id="rId17"/>
    <p:sldId id="269" r:id="rId18"/>
    <p:sldId id="273" r:id="rId19"/>
    <p:sldId id="268" r:id="rId20"/>
  </p:sldIdLst>
  <p:sldSz cx="9144000" cy="5143500" type="screen16x9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775" autoAdjust="0"/>
  </p:normalViewPr>
  <p:slideViewPr>
    <p:cSldViewPr>
      <p:cViewPr varScale="1">
        <p:scale>
          <a:sx n="179" d="100"/>
          <a:sy n="179" d="100"/>
        </p:scale>
        <p:origin x="-696" y="-11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538051" y="483518"/>
            <a:ext cx="5042061" cy="2088232"/>
          </a:xfrm>
        </p:spPr>
        <p:txBody>
          <a:bodyPr anchor="b">
            <a:noAutofit/>
          </a:bodyPr>
          <a:lstStyle>
            <a:lvl1pPr algn="l">
              <a:defRPr sz="3600" b="1" baseline="0">
                <a:solidFill>
                  <a:schemeClr val="tx1"/>
                </a:solidFill>
                <a:latin typeface="Bandera Pro" panose="02060504040200020004" pitchFamily="18" charset="0"/>
              </a:defRPr>
            </a:lvl1pPr>
          </a:lstStyle>
          <a:p>
            <a:r>
              <a:rPr lang="ru-RU" dirty="0" smtClean="0"/>
              <a:t>Длинное название темы для </a:t>
            </a:r>
            <a:r>
              <a:rPr lang="en-US" dirty="0" err="1" smtClean="0"/>
              <a:t>HighLoad</a:t>
            </a:r>
            <a:r>
              <a:rPr lang="en-US" dirty="0" smtClean="0"/>
              <a:t>++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538051" y="2643913"/>
            <a:ext cx="3986219" cy="713240"/>
          </a:xfrm>
        </p:spPr>
        <p:txBody>
          <a:bodyPr/>
          <a:lstStyle>
            <a:lvl1pPr marL="0" indent="0" algn="l">
              <a:buNone/>
              <a:defRPr sz="2400" b="0" baseline="0">
                <a:solidFill>
                  <a:schemeClr val="tx1"/>
                </a:solidFill>
                <a:latin typeface="Bandera Pro Light" panose="02060304040200020004" pitchFamily="18" charset="0"/>
                <a:cs typeface="Arial" panose="020B0604020202020204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 smtClean="0"/>
              <a:t>Олег Бунин</a:t>
            </a:r>
            <a:endParaRPr lang="ru-RU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252000"/>
            <a:ext cx="8640960" cy="69691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1080000"/>
            <a:ext cx="8640960" cy="3816424"/>
          </a:xfrm>
        </p:spPr>
        <p:txBody>
          <a:bodyPr/>
          <a:lstStyle>
            <a:lvl1pPr>
              <a:defRPr>
                <a:latin typeface="Bandera Pro" panose="02060504040200020004" pitchFamily="18" charset="0"/>
              </a:defRPr>
            </a:lvl1pPr>
            <a:lvl2pPr>
              <a:defRPr>
                <a:latin typeface="Bandera Pro" panose="02060504040200020004" pitchFamily="18" charset="0"/>
              </a:defRPr>
            </a:lvl2pPr>
            <a:lvl3pPr>
              <a:defRPr>
                <a:latin typeface="Bandera Pro" panose="02060504040200020004" pitchFamily="18" charset="0"/>
              </a:defRPr>
            </a:lvl3pPr>
            <a:lvl4pPr>
              <a:defRPr>
                <a:latin typeface="Bandera Pro" panose="02060504040200020004" pitchFamily="18" charset="0"/>
              </a:defRPr>
            </a:lvl4pPr>
            <a:lvl5pPr>
              <a:defRPr>
                <a:latin typeface="Bandera Pro" panose="02060504040200020004" pitchFamily="18" charset="0"/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290661"/>
            <a:ext cx="8712968" cy="69691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251520" y="252000"/>
            <a:ext cx="8640960" cy="735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dirty="0" smtClean="0"/>
              <a:t>Образец заголовка</a:t>
            </a:r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251520" y="1080000"/>
            <a:ext cx="8640960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0" r:id="rId3"/>
    <p:sldLayoutId id="2147483721" r:id="rId4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b="1" kern="1200">
          <a:solidFill>
            <a:schemeClr val="tx1"/>
          </a:solidFill>
          <a:latin typeface="Bandera Pro" panose="02060504040200020004" pitchFamily="18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5pPr>
      <a:lvl6pPr marL="609585"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6pPr>
      <a:lvl7pPr marL="1219170"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7pPr>
      <a:lvl8pPr marL="1828754"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8pPr>
      <a:lvl9pPr marL="2438339"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9pPr>
    </p:titleStyle>
    <p:bodyStyle>
      <a:lvl1pPr marL="457189" indent="-457189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400" kern="1200">
          <a:solidFill>
            <a:schemeClr val="tx1"/>
          </a:solidFill>
          <a:latin typeface="Bandera Pro Light" panose="02060304040200020004" pitchFamily="18" charset="0"/>
          <a:ea typeface="+mn-ea"/>
          <a:cs typeface="+mn-cs"/>
        </a:defRPr>
      </a:lvl1pPr>
      <a:lvl2pPr marL="990575" indent="-38099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000" kern="1200">
          <a:solidFill>
            <a:schemeClr val="tx1"/>
          </a:solidFill>
          <a:latin typeface="Bandera Pro Light" panose="02060304040200020004" pitchFamily="18" charset="0"/>
          <a:ea typeface="+mn-ea"/>
          <a:cs typeface="+mn-cs"/>
        </a:defRPr>
      </a:lvl2pPr>
      <a:lvl3pPr marL="1523962" indent="-30479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600" kern="1200">
          <a:solidFill>
            <a:schemeClr val="tx1"/>
          </a:solidFill>
          <a:latin typeface="Bandera Pro Light" panose="02060304040200020004" pitchFamily="18" charset="0"/>
          <a:ea typeface="+mn-ea"/>
          <a:cs typeface="+mn-cs"/>
        </a:defRPr>
      </a:lvl3pPr>
      <a:lvl4pPr marL="2133547" indent="-30479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Bandera Pro Light" panose="02060304040200020004" pitchFamily="18" charset="0"/>
          <a:ea typeface="+mn-ea"/>
          <a:cs typeface="+mn-cs"/>
        </a:defRPr>
      </a:lvl4pPr>
      <a:lvl5pPr marL="2743131" indent="-30479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Bandera Pro Light" panose="02060304040200020004" pitchFamily="18" charset="0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codeIO" TargetMode="External"/><Relationship Id="rId4" Type="http://schemas.openxmlformats.org/officeDocument/2006/relationships/hyperlink" Target="http://csweb1.fandm.edu/jiyengar/papers/tcpmice-techrep2003.pdf" TargetMode="External"/><Relationship Id="rId5" Type="http://schemas.openxmlformats.org/officeDocument/2006/relationships/hyperlink" Target="http://www.html5rocks.com/en/tutorials/webrtc/infrastructure/" TargetMode="External"/><Relationship Id="rId6" Type="http://schemas.openxmlformats.org/officeDocument/2006/relationships/hyperlink" Target="https://www.igvita.com/" TargetMode="External"/><Relationship Id="rId7" Type="http://schemas.openxmlformats.org/officeDocument/2006/relationships/hyperlink" Target="https://github.com/primus/primus" TargetMode="External"/><Relationship Id="rId8" Type="http://schemas.openxmlformats.org/officeDocument/2006/relationships/hyperlink" Target="https://github.com/sockjs" TargetMode="External"/><Relationship Id="rId9" Type="http://schemas.openxmlformats.org/officeDocument/2006/relationships/hyperlink" Target="https://github.com/Automattic/socket.io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anges.usc.edu/pgroupW/images/a/a9/Serializarion_Framework.p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8051" y="411509"/>
            <a:ext cx="5280587" cy="2232403"/>
          </a:xfrm>
        </p:spPr>
        <p:txBody>
          <a:bodyPr/>
          <a:lstStyle/>
          <a:p>
            <a:r>
              <a:rPr lang="ru-RU" sz="4000" dirty="0"/>
              <a:t>Протоколы уровня приложения в браузере</a:t>
            </a:r>
            <a:endParaRPr lang="ru-RU" sz="4000" dirty="0">
              <a:latin typeface="Bandera Pro" panose="020605040402000200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8051" y="2646740"/>
            <a:ext cx="3986219" cy="713240"/>
          </a:xfrm>
        </p:spPr>
        <p:txBody>
          <a:bodyPr/>
          <a:lstStyle/>
          <a:p>
            <a:r>
              <a:rPr lang="ru-RU" dirty="0" smtClean="0">
                <a:latin typeface="Bandera Pro" panose="02060504040200020004" pitchFamily="18" charset="0"/>
              </a:rPr>
              <a:t>Илья </a:t>
            </a:r>
            <a:r>
              <a:rPr lang="ru-RU" dirty="0" err="1" smtClean="0">
                <a:latin typeface="Bandera Pro" panose="02060504040200020004" pitchFamily="18" charset="0"/>
              </a:rPr>
              <a:t>Кутуков</a:t>
            </a:r>
            <a:r>
              <a:rPr lang="ru-RU" dirty="0" smtClean="0">
                <a:latin typeface="Bandera Pro" panose="02060504040200020004" pitchFamily="18" charset="0"/>
              </a:rPr>
              <a:t>, </a:t>
            </a:r>
            <a:r>
              <a:rPr lang="en-US" dirty="0" smtClean="0">
                <a:latin typeface="Bandera Pro" panose="02060504040200020004" pitchFamily="18" charset="0"/>
              </a:rPr>
              <a:t>Parallels</a:t>
            </a:r>
            <a:endParaRPr lang="ru-RU" dirty="0">
              <a:latin typeface="Bandera Pro" panose="02060504040200020004" pitchFamily="18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Transport abstraction layer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39552" y="4299942"/>
            <a:ext cx="1800200" cy="36004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Slim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652120" y="4299942"/>
            <a:ext cx="3096344" cy="36004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Fat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483768" y="4299942"/>
            <a:ext cx="3024336" cy="36004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Fat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4932040" y="1131590"/>
            <a:ext cx="1296144" cy="1152128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Big message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3059832" y="1419622"/>
            <a:ext cx="1080120" cy="6480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Small message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39552" y="3723878"/>
            <a:ext cx="8208912" cy="36004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Connections pool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539552" y="2643758"/>
            <a:ext cx="8208912" cy="36004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Route layer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4067944" y="3219822"/>
            <a:ext cx="3024336" cy="36004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Fat queue/buffer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539552" y="3219822"/>
            <a:ext cx="2232248" cy="36004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Slim queue/buffer</a:t>
            </a:r>
            <a:endParaRPr lang="en-US" dirty="0"/>
          </a:p>
        </p:txBody>
      </p:sp>
      <p:cxnSp>
        <p:nvCxnSpPr>
          <p:cNvPr id="16" name="Elbow Connector 15"/>
          <p:cNvCxnSpPr>
            <a:stCxn id="9" idx="2"/>
            <a:endCxn id="14" idx="0"/>
          </p:cNvCxnSpPr>
          <p:nvPr/>
        </p:nvCxnSpPr>
        <p:spPr>
          <a:xfrm rot="5400000">
            <a:off x="2051720" y="1671650"/>
            <a:ext cx="1152128" cy="1944216"/>
          </a:xfrm>
          <a:prstGeom prst="bentConnector3">
            <a:avLst>
              <a:gd name="adj1" fmla="val 61901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8" idx="2"/>
            <a:endCxn id="13" idx="0"/>
          </p:cNvCxnSpPr>
          <p:nvPr/>
        </p:nvCxnSpPr>
        <p:spPr>
          <a:xfrm rot="5400000">
            <a:off x="5112060" y="2751770"/>
            <a:ext cx="936104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3" idx="2"/>
            <a:endCxn id="6" idx="0"/>
          </p:cNvCxnSpPr>
          <p:nvPr/>
        </p:nvCxnSpPr>
        <p:spPr>
          <a:xfrm rot="16200000" flipH="1">
            <a:off x="6030162" y="3129812"/>
            <a:ext cx="720080" cy="162018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4" idx="2"/>
            <a:endCxn id="5" idx="0"/>
          </p:cNvCxnSpPr>
          <p:nvPr/>
        </p:nvCxnSpPr>
        <p:spPr>
          <a:xfrm rot="5400000">
            <a:off x="1187624" y="3831890"/>
            <a:ext cx="720080" cy="216024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2445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Реконнекты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400" dirty="0" smtClean="0"/>
              <a:t>Без </a:t>
            </a:r>
            <a:r>
              <a:rPr lang="en-US" sz="2400" dirty="0" smtClean="0"/>
              <a:t>hear</a:t>
            </a:r>
            <a:r>
              <a:rPr lang="en-US" sz="2400" dirty="0"/>
              <a:t>t</a:t>
            </a:r>
            <a:r>
              <a:rPr lang="en-US" sz="2400" dirty="0" smtClean="0"/>
              <a:t>beat</a:t>
            </a:r>
            <a:r>
              <a:rPr lang="ru-RU" sz="2400" dirty="0" smtClean="0"/>
              <a:t> на уровне приложения невозможно быстро определить смерть сокета</a:t>
            </a:r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ru-RU" sz="2400" dirty="0" smtClean="0"/>
              <a:t>Мы используем две политики восстановления, </a:t>
            </a:r>
            <a:r>
              <a:rPr lang="en-US" sz="2400" b="1" dirty="0" smtClean="0"/>
              <a:t>session reset </a:t>
            </a:r>
            <a:r>
              <a:rPr lang="ru-RU" sz="2400" dirty="0" smtClean="0"/>
              <a:t>и </a:t>
            </a:r>
            <a:r>
              <a:rPr lang="en-US" sz="2400" b="1" dirty="0" smtClean="0"/>
              <a:t>freeze/replay</a:t>
            </a:r>
          </a:p>
        </p:txBody>
      </p:sp>
    </p:spTree>
    <p:extLst>
      <p:ext uri="{BB962C8B-B14F-4D97-AF65-F5344CB8AC3E}">
        <p14:creationId xmlns:p14="http://schemas.microsoft.com/office/powerpoint/2010/main" val="533122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Freeze/replay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2952208"/>
            <a:ext cx="4536504" cy="1851790"/>
          </a:xfrm>
        </p:spPr>
        <p:txBody>
          <a:bodyPr/>
          <a:lstStyle/>
          <a:p>
            <a:pPr marL="0" indent="0">
              <a:buNone/>
            </a:pPr>
            <a:r>
              <a:rPr lang="ru-RU" sz="1600" dirty="0"/>
              <a:t>Запомнить ID последнего полученного сообщения</a:t>
            </a:r>
          </a:p>
          <a:p>
            <a:pPr marL="0" indent="0">
              <a:buNone/>
            </a:pPr>
            <a:r>
              <a:rPr lang="ru-RU" sz="1600" dirty="0"/>
              <a:t>Блокировать действия пользователя</a:t>
            </a:r>
          </a:p>
          <a:p>
            <a:pPr marL="0" indent="0">
              <a:buNone/>
            </a:pPr>
            <a:r>
              <a:rPr lang="ru-RU" sz="1600" dirty="0"/>
              <a:t>Откатить очередь посланных сообщений (!)</a:t>
            </a:r>
          </a:p>
          <a:p>
            <a:pPr marL="0" indent="0">
              <a:buNone/>
            </a:pPr>
            <a:r>
              <a:rPr lang="ru-RU" sz="1600" dirty="0"/>
              <a:t>Остановить таймеры в бизнес-</a:t>
            </a:r>
            <a:r>
              <a:rPr lang="ru-RU" sz="1600" dirty="0" smtClean="0"/>
              <a:t>логике</a:t>
            </a:r>
            <a:endParaRPr lang="ru-RU" sz="16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076056" y="2931790"/>
            <a:ext cx="3600400" cy="18517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189" indent="-45718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4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1pPr>
            <a:lvl2pPr marL="990575" indent="-38099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0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2pPr>
            <a:lvl3pPr marL="1523962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6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3pPr>
            <a:lvl4pPr marL="2133547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4pPr>
            <a:lvl5pPr marL="274313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600" dirty="0"/>
              <a:t>Послать серверу </a:t>
            </a:r>
            <a:r>
              <a:rPr lang="ru-RU" sz="1600" dirty="0" smtClean="0"/>
              <a:t>запомненный </a:t>
            </a:r>
            <a:r>
              <a:rPr lang="ru-RU" sz="1600" dirty="0"/>
              <a:t>ID</a:t>
            </a:r>
          </a:p>
          <a:p>
            <a:pPr marL="0" indent="0">
              <a:buNone/>
            </a:pPr>
            <a:r>
              <a:rPr lang="ru-RU" sz="1600" dirty="0"/>
              <a:t>Получить </a:t>
            </a:r>
            <a:r>
              <a:rPr lang="ru-RU" sz="1600" dirty="0" smtClean="0"/>
              <a:t>и обработать все </a:t>
            </a:r>
            <a:r>
              <a:rPr lang="ru-RU" sz="1600" dirty="0"/>
              <a:t>накопленные сообщения</a:t>
            </a:r>
          </a:p>
          <a:p>
            <a:pPr marL="0" indent="0">
              <a:buNone/>
            </a:pPr>
            <a:r>
              <a:rPr lang="ru-RU" sz="1600" dirty="0"/>
              <a:t>Вернуть таймеры и действия пользователя</a:t>
            </a:r>
          </a:p>
        </p:txBody>
      </p:sp>
      <p:sp>
        <p:nvSpPr>
          <p:cNvPr id="5" name="Right Arrow 4"/>
          <p:cNvSpPr/>
          <p:nvPr/>
        </p:nvSpPr>
        <p:spPr>
          <a:xfrm rot="5400000">
            <a:off x="1907704" y="2355726"/>
            <a:ext cx="648072" cy="504056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 rot="5400000">
            <a:off x="6156176" y="2355726"/>
            <a:ext cx="648072" cy="504056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115616" y="1275606"/>
            <a:ext cx="2232248" cy="864096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Транспорт сломался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5364088" y="1275606"/>
            <a:ext cx="2232248" cy="864096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Транспорт восстановился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3491880" y="1419622"/>
            <a:ext cx="1728192" cy="504056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29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Варианты из коробки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411760" y="1059582"/>
            <a:ext cx="1872208" cy="1872208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SockJS</a:t>
            </a:r>
            <a:endParaRPr lang="en-US" dirty="0" smtClean="0"/>
          </a:p>
          <a:p>
            <a:pPr algn="ctr"/>
            <a:r>
              <a:rPr lang="en-US" dirty="0" smtClean="0"/>
              <a:t>family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707904" y="1779662"/>
            <a:ext cx="1872208" cy="1872208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Primus.IO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499992" y="3075806"/>
            <a:ext cx="1656184" cy="1656184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Engine.IO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987824" y="3147814"/>
            <a:ext cx="1656184" cy="1656184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Socket.IO</a:t>
            </a:r>
            <a:endParaRPr lang="en-US" dirty="0" smtClean="0"/>
          </a:p>
          <a:p>
            <a:pPr algn="ctr"/>
            <a:r>
              <a:rPr lang="en-US" dirty="0" smtClean="0"/>
              <a:t>&gt;=1.0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539552" y="3147814"/>
            <a:ext cx="1656184" cy="1656184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Socket.IO</a:t>
            </a:r>
            <a:endParaRPr lang="en-US" dirty="0" smtClean="0"/>
          </a:p>
          <a:p>
            <a:pPr algn="ctr"/>
            <a:r>
              <a:rPr lang="en-US" dirty="0"/>
              <a:t>&lt;</a:t>
            </a:r>
            <a:r>
              <a:rPr lang="en-US" dirty="0" smtClean="0"/>
              <a:t>1.0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205" y="4299942"/>
            <a:ext cx="735483" cy="707642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2339752" y="3723878"/>
            <a:ext cx="576064" cy="504056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084168" y="1275606"/>
            <a:ext cx="2016224" cy="2016224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Autobahn.ws</a:t>
            </a:r>
            <a:endParaRPr lang="en-US" dirty="0" smtClean="0"/>
          </a:p>
          <a:p>
            <a:pPr algn="ctr"/>
            <a:r>
              <a:rPr lang="en-US" dirty="0" smtClean="0"/>
              <a:t>family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213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Сообщения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755576" y="1203598"/>
            <a:ext cx="1584176" cy="76590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ID </a:t>
            </a:r>
            <a:r>
              <a:rPr lang="en-US" sz="1600" dirty="0"/>
              <a:t>1020</a:t>
            </a:r>
            <a:endParaRPr lang="en-US" sz="1600" dirty="0" smtClean="0"/>
          </a:p>
          <a:p>
            <a:pPr algn="ctr"/>
            <a:r>
              <a:rPr lang="en-US" sz="1600" dirty="0" err="1" smtClean="0"/>
              <a:t>StartStream</a:t>
            </a:r>
            <a:endParaRPr lang="en-US" sz="1600" dirty="0" smtClean="0"/>
          </a:p>
          <a:p>
            <a:pPr algn="ctr"/>
            <a:r>
              <a:rPr lang="en-US" sz="1600" dirty="0" smtClean="0"/>
              <a:t>From chunk 3</a:t>
            </a:r>
            <a:endParaRPr lang="en-US" sz="1600" dirty="0"/>
          </a:p>
        </p:txBody>
      </p:sp>
      <p:sp>
        <p:nvSpPr>
          <p:cNvPr id="5" name="Rounded Rectangle 4"/>
          <p:cNvSpPr/>
          <p:nvPr/>
        </p:nvSpPr>
        <p:spPr>
          <a:xfrm>
            <a:off x="3707904" y="1995686"/>
            <a:ext cx="1584176" cy="64807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ID </a:t>
            </a:r>
            <a:r>
              <a:rPr lang="en-US" sz="1600" dirty="0"/>
              <a:t>1020</a:t>
            </a:r>
            <a:endParaRPr lang="en-US" sz="1600" dirty="0" smtClean="0"/>
          </a:p>
          <a:p>
            <a:pPr algn="ctr"/>
            <a:r>
              <a:rPr lang="en-US" sz="1600" dirty="0" smtClean="0"/>
              <a:t>Chunk 3</a:t>
            </a:r>
            <a:endParaRPr lang="en-US" sz="1600" dirty="0"/>
          </a:p>
        </p:txBody>
      </p:sp>
      <p:sp>
        <p:nvSpPr>
          <p:cNvPr id="6" name="Rounded Rectangle 5"/>
          <p:cNvSpPr/>
          <p:nvPr/>
        </p:nvSpPr>
        <p:spPr>
          <a:xfrm>
            <a:off x="5364088" y="1995686"/>
            <a:ext cx="1584176" cy="648072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ID 1020</a:t>
            </a:r>
          </a:p>
          <a:p>
            <a:pPr algn="ctr"/>
            <a:r>
              <a:rPr lang="en-US" sz="1600" dirty="0" smtClean="0"/>
              <a:t>Chunk 4</a:t>
            </a:r>
            <a:endParaRPr lang="en-US" sz="1600" dirty="0"/>
          </a:p>
        </p:txBody>
      </p:sp>
      <p:sp>
        <p:nvSpPr>
          <p:cNvPr id="7" name="Rounded Rectangle 6"/>
          <p:cNvSpPr/>
          <p:nvPr/>
        </p:nvSpPr>
        <p:spPr>
          <a:xfrm>
            <a:off x="7020272" y="1995686"/>
            <a:ext cx="1584176" cy="648072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ID </a:t>
            </a:r>
            <a:r>
              <a:rPr lang="en-US" sz="1600" dirty="0" smtClean="0"/>
              <a:t>1020</a:t>
            </a:r>
            <a:endParaRPr lang="en-US" sz="1600" dirty="0"/>
          </a:p>
          <a:p>
            <a:pPr algn="ctr"/>
            <a:r>
              <a:rPr lang="en-US" sz="1600" dirty="0" smtClean="0"/>
              <a:t>Chunk 5</a:t>
            </a:r>
            <a:endParaRPr lang="en-US" sz="1600" dirty="0"/>
          </a:p>
        </p:txBody>
      </p:sp>
      <p:sp>
        <p:nvSpPr>
          <p:cNvPr id="12" name="Right Arrow 11"/>
          <p:cNvSpPr/>
          <p:nvPr/>
        </p:nvSpPr>
        <p:spPr>
          <a:xfrm>
            <a:off x="2483768" y="1491630"/>
            <a:ext cx="864096" cy="288032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10800000">
            <a:off x="2699792" y="2139702"/>
            <a:ext cx="864096" cy="288032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755576" y="3075806"/>
            <a:ext cx="1584176" cy="76590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Seq</a:t>
            </a:r>
            <a:r>
              <a:rPr lang="en-US" sz="1600" dirty="0" smtClean="0"/>
              <a:t> 1021</a:t>
            </a:r>
          </a:p>
          <a:p>
            <a:pPr algn="ctr"/>
            <a:r>
              <a:rPr lang="en-US" sz="1600" dirty="0" err="1" smtClean="0"/>
              <a:t>GiveX</a:t>
            </a:r>
            <a:endParaRPr lang="en-US" sz="1600" dirty="0"/>
          </a:p>
        </p:txBody>
      </p:sp>
      <p:sp>
        <p:nvSpPr>
          <p:cNvPr id="17" name="Rounded Rectangle 16"/>
          <p:cNvSpPr/>
          <p:nvPr/>
        </p:nvSpPr>
        <p:spPr>
          <a:xfrm>
            <a:off x="3707904" y="3939902"/>
            <a:ext cx="1584176" cy="64807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Seq</a:t>
            </a:r>
            <a:r>
              <a:rPr lang="en-US" sz="1600" dirty="0"/>
              <a:t> 1021</a:t>
            </a:r>
            <a:endParaRPr lang="en-US" sz="1600" dirty="0" smtClean="0"/>
          </a:p>
          <a:p>
            <a:pPr algn="ctr"/>
            <a:r>
              <a:rPr lang="en-US" sz="1600" dirty="0" err="1" smtClean="0"/>
              <a:t>HereIsX</a:t>
            </a:r>
            <a:endParaRPr lang="en-US" sz="1600" dirty="0"/>
          </a:p>
        </p:txBody>
      </p:sp>
      <p:sp>
        <p:nvSpPr>
          <p:cNvPr id="20" name="Right Arrow 19"/>
          <p:cNvSpPr/>
          <p:nvPr/>
        </p:nvSpPr>
        <p:spPr>
          <a:xfrm>
            <a:off x="2411760" y="3363838"/>
            <a:ext cx="864096" cy="288032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 rot="10800000">
            <a:off x="2699792" y="4083918"/>
            <a:ext cx="864096" cy="288032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7164288" y="3075806"/>
            <a:ext cx="936104" cy="627654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/>
              <a:t>RPC</a:t>
            </a:r>
            <a:endParaRPr lang="en-US" sz="2400" b="1" dirty="0" smtClean="0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 bwMode="auto">
          <a:xfrm>
            <a:off x="5940152" y="1203598"/>
            <a:ext cx="2592288" cy="627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189" indent="-45718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4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1pPr>
            <a:lvl2pPr marL="990575" indent="-38099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0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2pPr>
            <a:lvl3pPr marL="1523962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6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3pPr>
            <a:lvl4pPr marL="2133547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4pPr>
            <a:lvl5pPr marL="274313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ru-RU" sz="2400" dirty="0" smtClean="0"/>
              <a:t>Заказ потока</a:t>
            </a:r>
            <a:endParaRPr 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1551400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Кодирование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dirty="0" smtClean="0"/>
              <a:t>Не стоит без необходимости передавать схему данных вместе с данными</a:t>
            </a:r>
          </a:p>
          <a:p>
            <a:r>
              <a:rPr lang="en-US" sz="2400" dirty="0" smtClean="0"/>
              <a:t>IDL</a:t>
            </a:r>
            <a:r>
              <a:rPr lang="ru-RU" sz="2400" dirty="0" smtClean="0"/>
              <a:t> позволяет унифицировать схемы</a:t>
            </a:r>
          </a:p>
          <a:p>
            <a:r>
              <a:rPr lang="ru-RU" sz="2400" dirty="0" smtClean="0"/>
              <a:t>Существующие </a:t>
            </a:r>
            <a:r>
              <a:rPr lang="en-US" sz="2400" dirty="0" smtClean="0"/>
              <a:t>serialization frameworks </a:t>
            </a:r>
            <a:r>
              <a:rPr lang="ru-RU" sz="2400" dirty="0" smtClean="0"/>
              <a:t>представляют готовое решение из коробки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2400" dirty="0" smtClean="0"/>
          </a:p>
          <a:p>
            <a:endParaRPr lang="ru-RU" sz="2400" dirty="0" smtClean="0"/>
          </a:p>
        </p:txBody>
      </p:sp>
    </p:spTree>
    <p:extLst>
      <p:ext uri="{BB962C8B-B14F-4D97-AF65-F5344CB8AC3E}">
        <p14:creationId xmlns:p14="http://schemas.microsoft.com/office/powerpoint/2010/main" val="4195299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Выбор </a:t>
            </a:r>
            <a:r>
              <a:rPr lang="en-US" dirty="0" smtClean="0"/>
              <a:t>Serialization framework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6547159"/>
              </p:ext>
            </p:extLst>
          </p:nvPr>
        </p:nvGraphicFramePr>
        <p:xfrm>
          <a:off x="251520" y="987926"/>
          <a:ext cx="8641656" cy="3672056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096344"/>
                <a:gridCol w="1872208"/>
                <a:gridCol w="1800200"/>
                <a:gridCol w="1872904"/>
              </a:tblGrid>
              <a:tr h="39783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ProtoBuf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Thrift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Avro</a:t>
                      </a:r>
                      <a:endParaRPr lang="en-US" dirty="0"/>
                    </a:p>
                  </a:txBody>
                  <a:tcPr/>
                </a:tc>
              </a:tr>
              <a:tr h="406896">
                <a:tc>
                  <a:txBody>
                    <a:bodyPr/>
                    <a:lstStyle/>
                    <a:p>
                      <a:r>
                        <a:rPr lang="ru-RU" sz="1700" dirty="0" smtClean="0"/>
                        <a:t>Особенности дизайна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Data-oriented</a:t>
                      </a:r>
                      <a:endParaRPr lang="en-US" sz="1700" dirty="0"/>
                    </a:p>
                  </a:txBody>
                  <a:tcPr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Service</a:t>
                      </a:r>
                      <a:r>
                        <a:rPr lang="en-US" sz="1700" baseline="0" dirty="0" smtClean="0"/>
                        <a:t>-oriented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aseline="0" dirty="0" smtClean="0"/>
                        <a:t>Flexible schemas</a:t>
                      </a:r>
                      <a:endParaRPr lang="en-US" sz="1700" dirty="0"/>
                    </a:p>
                  </a:txBody>
                  <a:tcPr/>
                </a:tc>
              </a:tr>
              <a:tr h="693932">
                <a:tc>
                  <a:txBody>
                    <a:bodyPr/>
                    <a:lstStyle/>
                    <a:p>
                      <a:r>
                        <a:rPr lang="ru-RU" sz="1700" baseline="0" dirty="0" smtClean="0"/>
                        <a:t>Стабильная и быстрая и</a:t>
                      </a:r>
                      <a:r>
                        <a:rPr lang="ru-RU" sz="1700" dirty="0" smtClean="0"/>
                        <a:t>мплементация под </a:t>
                      </a:r>
                      <a:r>
                        <a:rPr lang="en-US" sz="1700" dirty="0" smtClean="0"/>
                        <a:t>JS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700" dirty="0" smtClean="0"/>
                        <a:t>Потребовалась незначительная</a:t>
                      </a:r>
                      <a:r>
                        <a:rPr lang="ru-RU" sz="1700" baseline="0" dirty="0" smtClean="0"/>
                        <a:t> доработка</a:t>
                      </a:r>
                      <a:endParaRPr lang="en-US" sz="1700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-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-</a:t>
                      </a:r>
                      <a:endParaRPr lang="en-US" sz="1700" dirty="0"/>
                    </a:p>
                  </a:txBody>
                  <a:tcPr/>
                </a:tc>
              </a:tr>
              <a:tr h="720080">
                <a:tc>
                  <a:txBody>
                    <a:bodyPr/>
                    <a:lstStyle/>
                    <a:p>
                      <a:r>
                        <a:rPr lang="ru-RU" sz="1700" dirty="0" smtClean="0"/>
                        <a:t>Объем </a:t>
                      </a:r>
                      <a:r>
                        <a:rPr lang="ru-RU" sz="1700" dirty="0" err="1" smtClean="0"/>
                        <a:t>кодогенерации</a:t>
                      </a:r>
                      <a:r>
                        <a:rPr lang="ru-RU" sz="1700" baseline="0" dirty="0" smtClean="0"/>
                        <a:t> (вероятность багов в ней)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700" dirty="0" smtClean="0"/>
                        <a:t>Низкий</a:t>
                      </a:r>
                      <a:endParaRPr lang="en-US" sz="1700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err="1" smtClean="0"/>
                        <a:t>С</a:t>
                      </a:r>
                      <a:r>
                        <a:rPr lang="ru-RU" sz="1700" dirty="0" err="1" smtClean="0"/>
                        <a:t>редний</a:t>
                      </a:r>
                      <a:r>
                        <a:rPr lang="ru-RU" sz="1700" dirty="0" smtClean="0"/>
                        <a:t>/высокий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700" dirty="0" smtClean="0"/>
                        <a:t>Высокий</a:t>
                      </a:r>
                      <a:endParaRPr lang="en-US" sz="1700" dirty="0"/>
                    </a:p>
                  </a:txBody>
                  <a:tcPr/>
                </a:tc>
              </a:tr>
              <a:tr h="432048">
                <a:tc>
                  <a:txBody>
                    <a:bodyPr/>
                    <a:lstStyle/>
                    <a:p>
                      <a:r>
                        <a:rPr lang="ru-RU" sz="1700" dirty="0" smtClean="0"/>
                        <a:t>Размер сообщений</a:t>
                      </a:r>
                      <a:r>
                        <a:rPr lang="en-US" sz="1700" dirty="0" smtClean="0"/>
                        <a:t> </a:t>
                      </a:r>
                      <a:r>
                        <a:rPr lang="ru-RU" sz="1700" dirty="0" smtClean="0"/>
                        <a:t>на тестовых последовательностях </a:t>
                      </a:r>
                      <a:r>
                        <a:rPr lang="en-US" sz="1700" dirty="0" smtClean="0"/>
                        <a:t>~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700" dirty="0" smtClean="0"/>
                        <a:t>1.1</a:t>
                      </a:r>
                      <a:r>
                        <a:rPr lang="en-US" sz="1700" dirty="0" smtClean="0"/>
                        <a:t>x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dirty="0" smtClean="0"/>
                        <a:t>1.1</a:t>
                      </a:r>
                      <a:r>
                        <a:rPr lang="en-US" sz="1700" dirty="0" smtClean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1.0x</a:t>
                      </a:r>
                      <a:endParaRPr lang="en-US" sz="1700" dirty="0"/>
                    </a:p>
                  </a:txBody>
                  <a:tcPr>
                    <a:solidFill>
                      <a:srgbClr val="D7E4BD"/>
                    </a:solidFill>
                  </a:tcPr>
                </a:tc>
              </a:tr>
              <a:tr h="397831">
                <a:tc>
                  <a:txBody>
                    <a:bodyPr/>
                    <a:lstStyle/>
                    <a:p>
                      <a:r>
                        <a:rPr lang="ru-RU" sz="1700" dirty="0" smtClean="0"/>
                        <a:t>Возможность</a:t>
                      </a:r>
                      <a:r>
                        <a:rPr lang="ru-RU" sz="1700" baseline="0" dirty="0" smtClean="0"/>
                        <a:t> текстовой </a:t>
                      </a:r>
                      <a:r>
                        <a:rPr lang="ru-RU" sz="1700" baseline="0" dirty="0" err="1" smtClean="0"/>
                        <a:t>сериализации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-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+</a:t>
                      </a:r>
                      <a:endParaRPr lang="en-US" sz="1700" dirty="0"/>
                    </a:p>
                  </a:txBody>
                  <a:tcPr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+</a:t>
                      </a:r>
                      <a:endParaRPr lang="en-US" sz="1700" dirty="0"/>
                    </a:p>
                  </a:txBody>
                  <a:tcPr>
                    <a:solidFill>
                      <a:srgbClr val="D7E4BD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3537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Мы используем </a:t>
            </a:r>
            <a:r>
              <a:rPr lang="en-US" dirty="0" smtClean="0"/>
              <a:t>Protocol Buffers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dirty="0" smtClean="0"/>
              <a:t>Имплементация клиентской стороны - от </a:t>
            </a:r>
            <a:r>
              <a:rPr lang="en-US" sz="2400" dirty="0" err="1" smtClean="0"/>
              <a:t>DcodeIO</a:t>
            </a:r>
            <a:r>
              <a:rPr lang="ru-RU" sz="2400" dirty="0" smtClean="0"/>
              <a:t>, серверной - от </a:t>
            </a:r>
            <a:r>
              <a:rPr lang="en-US" sz="2400" dirty="0" smtClean="0"/>
              <a:t>Google</a:t>
            </a:r>
          </a:p>
          <a:p>
            <a:r>
              <a:rPr lang="ru-RU" sz="2400" dirty="0" smtClean="0"/>
              <a:t>На практике получилась высокая производительность кодирования и декодирования</a:t>
            </a:r>
          </a:p>
          <a:p>
            <a:r>
              <a:rPr lang="ru-RU" sz="2400" dirty="0" smtClean="0"/>
              <a:t>Отладка бинарного протокола была мучительной</a:t>
            </a:r>
          </a:p>
          <a:p>
            <a:r>
              <a:rPr lang="ru-RU" sz="2400" dirty="0" smtClean="0"/>
              <a:t>Схема строится из родительских </a:t>
            </a:r>
            <a:r>
              <a:rPr lang="en-US" sz="2400" dirty="0" smtClean="0"/>
              <a:t>Request/Reply</a:t>
            </a:r>
            <a:r>
              <a:rPr lang="ru-RU" sz="2400" dirty="0" smtClean="0"/>
              <a:t> сообщений и наборов </a:t>
            </a:r>
            <a:r>
              <a:rPr lang="en-US" sz="2400" dirty="0" smtClean="0"/>
              <a:t>extensions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8497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Тюнинг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dirty="0" smtClean="0"/>
              <a:t>Многопоточное кодирование/декодирование посредством </a:t>
            </a:r>
            <a:r>
              <a:rPr lang="en-US" sz="2400" dirty="0" err="1" smtClean="0"/>
              <a:t>WebWorkers</a:t>
            </a:r>
            <a:endParaRPr lang="en-US" sz="2400" dirty="0" smtClean="0"/>
          </a:p>
          <a:p>
            <a:r>
              <a:rPr lang="en-US" sz="2400" dirty="0" smtClean="0"/>
              <a:t>Per-message </a:t>
            </a:r>
            <a:r>
              <a:rPr lang="ru-RU" sz="2400" dirty="0" smtClean="0"/>
              <a:t>компрессия</a:t>
            </a:r>
          </a:p>
          <a:p>
            <a:r>
              <a:rPr lang="ru-RU" sz="2400" dirty="0" err="1" smtClean="0"/>
              <a:t>Префетч</a:t>
            </a:r>
            <a:r>
              <a:rPr lang="ru-RU" sz="2400" dirty="0" smtClean="0"/>
              <a:t> и индексация фрагментов сообщений</a:t>
            </a:r>
            <a:endParaRPr lang="en-US" sz="2400" dirty="0" smtClean="0"/>
          </a:p>
          <a:p>
            <a:r>
              <a:rPr lang="en-US" sz="2400" dirty="0" smtClean="0"/>
              <a:t>TCP Warm-up</a:t>
            </a:r>
            <a:endParaRPr lang="ru-RU" sz="2400" dirty="0" smtClean="0"/>
          </a:p>
          <a:p>
            <a:pPr marL="0" indent="0">
              <a:buNone/>
            </a:pPr>
            <a:endParaRPr lang="ru-RU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075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Посмотреть и почитать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>
                <a:hlinkClick r:id="rId2"/>
              </a:rPr>
              <a:t>http://ganges.usc.edu/pgroupW/images/a/a9/</a:t>
            </a:r>
            <a:r>
              <a:rPr lang="en-US" sz="1600" dirty="0" smtClean="0">
                <a:hlinkClick r:id="rId2"/>
              </a:rPr>
              <a:t>Serializarion_Framework.pdf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>
                <a:hlinkClick r:id="rId3"/>
              </a:rPr>
              <a:t>https://github.com/</a:t>
            </a:r>
            <a:r>
              <a:rPr lang="en-US" sz="1600" dirty="0" smtClean="0">
                <a:hlinkClick r:id="rId3"/>
              </a:rPr>
              <a:t>dcodeIO</a:t>
            </a:r>
            <a:endParaRPr lang="en-US" sz="1600" dirty="0" smtClean="0"/>
          </a:p>
          <a:p>
            <a:pPr marL="0" indent="0">
              <a:buNone/>
            </a:pPr>
            <a:r>
              <a:rPr lang="is-IS" sz="1600" dirty="0">
                <a:hlinkClick r:id="rId4"/>
              </a:rPr>
              <a:t>http://csweb1.fandm.edu/jiyengar/papers/tcpmice-techrep2003.</a:t>
            </a:r>
            <a:r>
              <a:rPr lang="is-IS" sz="1600" dirty="0" smtClean="0">
                <a:hlinkClick r:id="rId4"/>
              </a:rPr>
              <a:t>pdf</a:t>
            </a:r>
            <a:endParaRPr lang="is-IS" sz="1600" dirty="0" smtClean="0"/>
          </a:p>
          <a:p>
            <a:pPr marL="0" indent="0">
              <a:buNone/>
            </a:pPr>
            <a:r>
              <a:rPr lang="en-US" sz="1600" dirty="0">
                <a:hlinkClick r:id="rId5"/>
              </a:rPr>
              <a:t>http://www.html5rocks.com/en/tutorials/webrtc/infrastructure</a:t>
            </a:r>
            <a:r>
              <a:rPr lang="en-US" sz="1600" dirty="0" smtClean="0">
                <a:hlinkClick r:id="rId5"/>
              </a:rPr>
              <a:t>/</a:t>
            </a:r>
            <a:endParaRPr lang="en-US" sz="1600" dirty="0" smtClean="0"/>
          </a:p>
          <a:p>
            <a:pPr marL="0" indent="0">
              <a:buNone/>
            </a:pPr>
            <a:r>
              <a:rPr lang="pl-PL" sz="1600" dirty="0">
                <a:hlinkClick r:id="rId6"/>
              </a:rPr>
              <a:t>https://www.igvita.com</a:t>
            </a:r>
            <a:r>
              <a:rPr lang="pl-PL" sz="1600" dirty="0" smtClean="0">
                <a:hlinkClick r:id="rId6"/>
              </a:rPr>
              <a:t>/</a:t>
            </a:r>
            <a:endParaRPr lang="pl-PL" sz="1600" dirty="0" smtClean="0"/>
          </a:p>
          <a:p>
            <a:pPr marL="0" indent="0">
              <a:buNone/>
            </a:pPr>
            <a:r>
              <a:rPr lang="ro-RO" sz="1600" dirty="0">
                <a:hlinkClick r:id="rId7"/>
              </a:rPr>
              <a:t>https://github.com/primus/</a:t>
            </a:r>
            <a:r>
              <a:rPr lang="ro-RO" sz="1600" dirty="0" smtClean="0">
                <a:hlinkClick r:id="rId7"/>
              </a:rPr>
              <a:t>primus</a:t>
            </a:r>
            <a:endParaRPr lang="ro-RO" sz="1600" dirty="0" smtClean="0"/>
          </a:p>
          <a:p>
            <a:pPr marL="0" indent="0">
              <a:buNone/>
            </a:pPr>
            <a:r>
              <a:rPr lang="is-IS" sz="1600" dirty="0">
                <a:hlinkClick r:id="rId8"/>
              </a:rPr>
              <a:t>https://github.com/</a:t>
            </a:r>
            <a:r>
              <a:rPr lang="is-IS" sz="1600" dirty="0" smtClean="0">
                <a:hlinkClick r:id="rId8"/>
              </a:rPr>
              <a:t>sockjs</a:t>
            </a:r>
            <a:endParaRPr lang="is-IS" sz="1600" dirty="0" smtClean="0"/>
          </a:p>
          <a:p>
            <a:pPr marL="0" indent="0">
              <a:buNone/>
            </a:pPr>
            <a:r>
              <a:rPr lang="fi-FI" sz="1600" dirty="0">
                <a:hlinkClick r:id="rId9"/>
              </a:rPr>
              <a:t>https://github.com/Automattic/</a:t>
            </a:r>
            <a:r>
              <a:rPr lang="fi-FI" sz="1600" dirty="0" smtClean="0">
                <a:hlinkClick r:id="rId9"/>
              </a:rPr>
              <a:t>socket.io</a:t>
            </a:r>
            <a:endParaRPr lang="fi-FI" sz="1600" dirty="0" smtClean="0"/>
          </a:p>
          <a:p>
            <a:pPr marL="0" indent="0">
              <a:buNone/>
            </a:pPr>
            <a:r>
              <a:rPr lang="de-DE" sz="1600" dirty="0"/>
              <a:t>http://</a:t>
            </a:r>
            <a:r>
              <a:rPr lang="de-DE" sz="1600" dirty="0" err="1"/>
              <a:t>autobahn.ws</a:t>
            </a:r>
            <a:r>
              <a:rPr lang="de-DE" sz="1600" dirty="0"/>
              <a:t>/</a:t>
            </a:r>
            <a:endParaRPr lang="ro-RO" sz="1600" dirty="0" smtClean="0"/>
          </a:p>
          <a:p>
            <a:pPr marL="0" indent="0">
              <a:buNone/>
            </a:pPr>
            <a:endParaRPr lang="pl-PL" sz="1600" dirty="0" smtClean="0"/>
          </a:p>
        </p:txBody>
      </p:sp>
    </p:spTree>
    <p:extLst>
      <p:ext uri="{BB962C8B-B14F-4D97-AF65-F5344CB8AC3E}">
        <p14:creationId xmlns:p14="http://schemas.microsoft.com/office/powerpoint/2010/main" val="3843041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Заголовок 1"/>
          <p:cNvSpPr>
            <a:spLocks noGrp="1"/>
          </p:cNvSpPr>
          <p:nvPr>
            <p:ph type="title"/>
          </p:nvPr>
        </p:nvSpPr>
        <p:spPr>
          <a:xfrm>
            <a:off x="251520" y="252000"/>
            <a:ext cx="8229600" cy="696913"/>
          </a:xfrm>
        </p:spPr>
        <p:txBody>
          <a:bodyPr/>
          <a:lstStyle/>
          <a:p>
            <a:pPr algn="l" eaLnBrk="1" hangingPunct="1"/>
            <a:r>
              <a:rPr lang="ru-RU" sz="3800" dirty="0" smtClean="0"/>
              <a:t>Задача</a:t>
            </a:r>
            <a:endParaRPr lang="ru-RU" sz="3800" b="1" dirty="0" smtClean="0"/>
          </a:p>
        </p:txBody>
      </p:sp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ru-RU" sz="1800" dirty="0" smtClean="0"/>
              <a:t>Передавать видео графической сессии пользователя компьютера</a:t>
            </a:r>
            <a:r>
              <a:rPr lang="en-US" sz="1800" dirty="0" smtClean="0"/>
              <a:t> </a:t>
            </a:r>
            <a:r>
              <a:rPr lang="ru-RU" sz="1800" dirty="0" smtClean="0"/>
              <a:t>в браузер</a:t>
            </a:r>
            <a:endParaRPr lang="en-US" sz="1800" dirty="0">
              <a:latin typeface="Bandera Pro" panose="02060504040200020004" pitchFamily="18" charset="0"/>
            </a:endParaRPr>
          </a:p>
          <a:p>
            <a:pPr>
              <a:spcBef>
                <a:spcPts val="1200"/>
              </a:spcBef>
            </a:pPr>
            <a:r>
              <a:rPr lang="ru-RU" sz="1800" dirty="0" smtClean="0">
                <a:latin typeface="Bandera Pro" panose="02060504040200020004" pitchFamily="18" charset="0"/>
              </a:rPr>
              <a:t>Передавать пользовательский ввод из браузера на удаленный компьютер</a:t>
            </a:r>
            <a:endParaRPr lang="en-US" sz="1800" dirty="0">
              <a:latin typeface="Bandera Pro" panose="02060504040200020004" pitchFamily="18" charset="0"/>
            </a:endParaRPr>
          </a:p>
          <a:p>
            <a:pPr>
              <a:spcBef>
                <a:spcPts val="1200"/>
              </a:spcBef>
            </a:pPr>
            <a:r>
              <a:rPr lang="ru-RU" sz="1800" dirty="0" smtClean="0">
                <a:latin typeface="Bandera Pro" panose="02060504040200020004" pitchFamily="18" charset="0"/>
              </a:rPr>
              <a:t>Делать это с минимальной задержкой и потерями</a:t>
            </a:r>
            <a:endParaRPr lang="en-US" sz="1800" dirty="0" smtClean="0">
              <a:latin typeface="Bandera Pro" panose="02060504040200020004" pitchFamily="18" charset="0"/>
            </a:endParaRPr>
          </a:p>
          <a:p>
            <a:pPr>
              <a:spcBef>
                <a:spcPts val="1200"/>
              </a:spcBef>
            </a:pPr>
            <a:r>
              <a:rPr lang="ru-RU" sz="1800" dirty="0" smtClean="0"/>
              <a:t>Обеспечить </a:t>
            </a:r>
            <a:r>
              <a:rPr lang="ru-RU" sz="1800" dirty="0" err="1" smtClean="0"/>
              <a:t>нативную</a:t>
            </a:r>
            <a:r>
              <a:rPr lang="ru-RU" sz="1800" dirty="0" smtClean="0"/>
              <a:t> поддержку в большинстве браузеров, включая </a:t>
            </a:r>
            <a:r>
              <a:rPr lang="en-US" sz="1800" dirty="0" smtClean="0"/>
              <a:t>IE </a:t>
            </a:r>
            <a:r>
              <a:rPr lang="ru-RU" sz="1800" dirty="0" smtClean="0"/>
              <a:t>и </a:t>
            </a:r>
            <a:r>
              <a:rPr lang="en-US" sz="1800" dirty="0" smtClean="0"/>
              <a:t>Safari</a:t>
            </a:r>
            <a:endParaRPr lang="ru-RU" sz="1800" dirty="0" smtClean="0"/>
          </a:p>
          <a:p>
            <a:pPr>
              <a:spcBef>
                <a:spcPts val="1200"/>
              </a:spcBef>
            </a:pPr>
            <a:r>
              <a:rPr lang="ru-RU" sz="1800" dirty="0" smtClean="0"/>
              <a:t>Обеспечить высокий уровень безопасности. И возможность сделать его еще выше.</a:t>
            </a:r>
            <a:endParaRPr lang="en-US" sz="1800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800" dirty="0" smtClean="0"/>
              <a:t>Что мы хотели сделать</a:t>
            </a:r>
            <a:endParaRPr lang="en-US" sz="3800" dirty="0"/>
          </a:p>
        </p:txBody>
      </p:sp>
      <p:sp>
        <p:nvSpPr>
          <p:cNvPr id="4" name="Rounded Rectangle 3"/>
          <p:cNvSpPr/>
          <p:nvPr/>
        </p:nvSpPr>
        <p:spPr>
          <a:xfrm>
            <a:off x="1140257" y="987574"/>
            <a:ext cx="3672408" cy="4320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Кодирование/декодирование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140257" y="1419622"/>
            <a:ext cx="3672408" cy="43204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Transports abstraction layer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140257" y="1851670"/>
            <a:ext cx="3672408" cy="36004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Транспортный уровень браузера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140257" y="3651870"/>
            <a:ext cx="3672408" cy="36004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Транспортный уровень хоста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140257" y="4011910"/>
            <a:ext cx="3672408" cy="43204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Transports abstraction layer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140257" y="4443958"/>
            <a:ext cx="3672408" cy="4320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Кодирование/декодирование</a:t>
            </a:r>
            <a:endParaRPr lang="en-US" dirty="0"/>
          </a:p>
        </p:txBody>
      </p:sp>
      <p:sp>
        <p:nvSpPr>
          <p:cNvPr id="10" name="Up-Down Arrow 9"/>
          <p:cNvSpPr/>
          <p:nvPr/>
        </p:nvSpPr>
        <p:spPr>
          <a:xfrm>
            <a:off x="4236601" y="2355726"/>
            <a:ext cx="288032" cy="1224136"/>
          </a:xfrm>
          <a:prstGeom prst="up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Up-Down Arrow 12"/>
          <p:cNvSpPr/>
          <p:nvPr/>
        </p:nvSpPr>
        <p:spPr>
          <a:xfrm>
            <a:off x="2436401" y="2283718"/>
            <a:ext cx="288032" cy="36004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1140257" y="2715766"/>
            <a:ext cx="2880320" cy="432048"/>
          </a:xfrm>
          <a:prstGeom prst="roundRect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Облачная инфраструктура</a:t>
            </a:r>
            <a:endParaRPr lang="en-US" dirty="0"/>
          </a:p>
        </p:txBody>
      </p:sp>
      <p:sp>
        <p:nvSpPr>
          <p:cNvPr id="15" name="Up-Down Arrow 14"/>
          <p:cNvSpPr/>
          <p:nvPr/>
        </p:nvSpPr>
        <p:spPr>
          <a:xfrm>
            <a:off x="2436401" y="3219822"/>
            <a:ext cx="288032" cy="36004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265" y="987574"/>
            <a:ext cx="2009023" cy="129614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681" y="3435846"/>
            <a:ext cx="2567647" cy="149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632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59" y="2238638"/>
            <a:ext cx="3816425" cy="287054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635896" y="267494"/>
            <a:ext cx="4570210" cy="3096344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3491880" y="2499742"/>
            <a:ext cx="1584176" cy="696913"/>
          </a:xfrm>
        </p:spPr>
        <p:txBody>
          <a:bodyPr/>
          <a:lstStyle/>
          <a:p>
            <a:pPr algn="l" eaLnBrk="1" hangingPunct="1"/>
            <a:r>
              <a:rPr lang="en-US" sz="7000" dirty="0" smtClean="0"/>
              <a:t>VS</a:t>
            </a:r>
            <a:endParaRPr lang="ru-RU" sz="7000" b="1" dirty="0" smtClean="0"/>
          </a:p>
        </p:txBody>
      </p:sp>
    </p:spTree>
    <p:extLst>
      <p:ext uri="{BB962C8B-B14F-4D97-AF65-F5344CB8AC3E}">
        <p14:creationId xmlns:p14="http://schemas.microsoft.com/office/powerpoint/2010/main" val="4094785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Создатели браузеров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200" dirty="0" smtClean="0"/>
              <a:t>Не хотят, чтобы браузер стал </a:t>
            </a:r>
            <a:r>
              <a:rPr lang="en-US" sz="2200" dirty="0" err="1" smtClean="0"/>
              <a:t>DDoS</a:t>
            </a:r>
            <a:r>
              <a:rPr lang="ru-RU" sz="2200" dirty="0" smtClean="0"/>
              <a:t> платформой</a:t>
            </a:r>
          </a:p>
          <a:p>
            <a:r>
              <a:rPr lang="ru-RU" sz="2200" dirty="0" smtClean="0"/>
              <a:t>Не хотят </a:t>
            </a:r>
            <a:r>
              <a:rPr lang="ru-RU" sz="2200" dirty="0" err="1" smtClean="0"/>
              <a:t>напстер</a:t>
            </a:r>
            <a:r>
              <a:rPr lang="ru-RU" sz="2200" dirty="0" smtClean="0"/>
              <a:t> в браузере</a:t>
            </a:r>
          </a:p>
          <a:p>
            <a:r>
              <a:rPr lang="ru-RU" sz="2200" dirty="0" smtClean="0"/>
              <a:t>Безопасность ставится выше нужд разработчика</a:t>
            </a:r>
          </a:p>
          <a:p>
            <a:endParaRPr lang="ru-RU" sz="2200" dirty="0"/>
          </a:p>
          <a:p>
            <a:endParaRPr lang="ru-RU" sz="2200" dirty="0" smtClean="0"/>
          </a:p>
          <a:p>
            <a:endParaRPr lang="ru-RU" sz="2200" dirty="0"/>
          </a:p>
          <a:p>
            <a:pPr marL="0" indent="0">
              <a:buNone/>
            </a:pPr>
            <a:endParaRPr lang="ru-RU" sz="2200" dirty="0" smtClean="0"/>
          </a:p>
          <a:p>
            <a:endParaRPr lang="en-US" sz="1000" dirty="0" smtClean="0"/>
          </a:p>
          <a:p>
            <a:r>
              <a:rPr lang="ru-RU" sz="2200" dirty="0" smtClean="0"/>
              <a:t>Транспортный уровень всегда имеет обертку, существенно сужающую возможности</a:t>
            </a:r>
            <a:endParaRPr lang="en-US" sz="2200" dirty="0" smtClean="0"/>
          </a:p>
          <a:p>
            <a:endParaRPr lang="en-US" sz="2200" dirty="0"/>
          </a:p>
          <a:p>
            <a:endParaRPr lang="en-US" sz="2200" dirty="0" smtClean="0"/>
          </a:p>
          <a:p>
            <a:endParaRPr lang="en-US" sz="2200" dirty="0"/>
          </a:p>
          <a:p>
            <a:endParaRPr lang="en-US" sz="2200" dirty="0" smtClean="0"/>
          </a:p>
          <a:p>
            <a:endParaRPr lang="en-US" sz="2200" dirty="0"/>
          </a:p>
          <a:p>
            <a:pPr marL="0" indent="0">
              <a:buNone/>
            </a:pPr>
            <a:endParaRPr lang="ru-RU" sz="2200" dirty="0" smtClean="0"/>
          </a:p>
          <a:p>
            <a:endParaRPr lang="ru-RU" sz="2200" dirty="0" smtClean="0"/>
          </a:p>
          <a:p>
            <a:endParaRPr lang="ru-RU" sz="2200" dirty="0"/>
          </a:p>
          <a:p>
            <a:pPr marL="0" indent="0">
              <a:buNone/>
            </a:pPr>
            <a:endParaRPr lang="ru-RU" sz="22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475739"/>
            <a:ext cx="2349991" cy="15666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2427735"/>
            <a:ext cx="2484276" cy="1656184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3635896" y="3075806"/>
            <a:ext cx="1008112" cy="504056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898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Транспорт</a:t>
            </a:r>
            <a:r>
              <a:rPr lang="en-US" dirty="0" smtClean="0"/>
              <a:t>: </a:t>
            </a:r>
            <a:r>
              <a:rPr lang="ru-RU" dirty="0" smtClean="0"/>
              <a:t>есть ли выбор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987574"/>
            <a:ext cx="8640960" cy="3816424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/>
              <a:t>HTTP 1.X (TCP), SSE, AJAX</a:t>
            </a:r>
            <a:endParaRPr lang="ru-RU" sz="2400" dirty="0" smtClean="0"/>
          </a:p>
          <a:p>
            <a:pPr marL="0" indent="0">
              <a:buNone/>
            </a:pPr>
            <a:r>
              <a:rPr lang="ru-RU" sz="1800" dirty="0"/>
              <a:t>	</a:t>
            </a:r>
            <a:r>
              <a:rPr lang="en-US" sz="1600" dirty="0" smtClean="0"/>
              <a:t>text based</a:t>
            </a:r>
            <a:r>
              <a:rPr lang="ru-RU" sz="1600" dirty="0" smtClean="0"/>
              <a:t>, </a:t>
            </a:r>
            <a:r>
              <a:rPr lang="en-US" sz="1600" dirty="0" smtClean="0"/>
              <a:t>request-res</a:t>
            </a:r>
            <a:r>
              <a:rPr lang="en-US" sz="1600" dirty="0"/>
              <a:t>p</a:t>
            </a:r>
            <a:r>
              <a:rPr lang="en-US" sz="1600" dirty="0" smtClean="0"/>
              <a:t>onse</a:t>
            </a:r>
            <a:r>
              <a:rPr lang="ru-RU" sz="1600" dirty="0" smtClean="0"/>
              <a:t>,</a:t>
            </a:r>
            <a:r>
              <a:rPr lang="en-US" sz="1600" dirty="0" smtClean="0"/>
              <a:t> heavy headers</a:t>
            </a:r>
            <a:r>
              <a:rPr lang="ru-RU" sz="1600" dirty="0" smtClean="0"/>
              <a:t>, </a:t>
            </a:r>
            <a:r>
              <a:rPr lang="en-US" sz="1600" dirty="0" smtClean="0"/>
              <a:t>asymmetric, no duplex, no multiplex, </a:t>
            </a:r>
            <a:r>
              <a:rPr lang="en-US" sz="1600" dirty="0" err="1" smtClean="0"/>
              <a:t>gzip</a:t>
            </a:r>
            <a:r>
              <a:rPr lang="en-US" sz="1600" dirty="0" smtClean="0"/>
              <a:t> from a box</a:t>
            </a:r>
            <a:r>
              <a:rPr lang="en-US" sz="1600" dirty="0"/>
              <a:t>, 100% </a:t>
            </a:r>
            <a:r>
              <a:rPr lang="en-US" sz="1600" dirty="0" smtClean="0"/>
              <a:t>impact</a:t>
            </a:r>
            <a:br>
              <a:rPr lang="en-US" sz="1600" dirty="0" smtClean="0"/>
            </a:br>
            <a:endParaRPr lang="en-US" sz="1600" dirty="0" smtClean="0"/>
          </a:p>
          <a:p>
            <a:pPr marL="0" indent="0">
              <a:buNone/>
            </a:pPr>
            <a:r>
              <a:rPr lang="en-US" sz="2400" dirty="0" err="1" smtClean="0"/>
              <a:t>WebSocket</a:t>
            </a:r>
            <a:r>
              <a:rPr lang="ru-RU" sz="2400" dirty="0" smtClean="0"/>
              <a:t> (</a:t>
            </a:r>
            <a:r>
              <a:rPr lang="en-US" sz="2400" dirty="0" smtClean="0"/>
              <a:t>TCP</a:t>
            </a:r>
            <a:r>
              <a:rPr lang="ru-RU" sz="2400" dirty="0" smtClean="0"/>
              <a:t>)</a:t>
            </a:r>
          </a:p>
          <a:p>
            <a:pPr marL="0" indent="0">
              <a:buNone/>
            </a:pPr>
            <a:r>
              <a:rPr lang="ru-RU" sz="2400" dirty="0"/>
              <a:t>	</a:t>
            </a:r>
            <a:r>
              <a:rPr lang="en-US" sz="1600" dirty="0" smtClean="0"/>
              <a:t>binary/text</a:t>
            </a:r>
            <a:r>
              <a:rPr lang="ru-RU" sz="1600" dirty="0" smtClean="0"/>
              <a:t>, </a:t>
            </a:r>
            <a:r>
              <a:rPr lang="en-US" sz="1600" dirty="0" smtClean="0"/>
              <a:t>duplex</a:t>
            </a:r>
            <a:r>
              <a:rPr lang="ru-RU" sz="1600" dirty="0" smtClean="0"/>
              <a:t>, </a:t>
            </a:r>
            <a:r>
              <a:rPr lang="en-US" sz="1600" dirty="0" smtClean="0"/>
              <a:t>reliable</a:t>
            </a:r>
            <a:r>
              <a:rPr lang="ru-RU" sz="1600" dirty="0" smtClean="0"/>
              <a:t>, </a:t>
            </a:r>
            <a:r>
              <a:rPr lang="en-US" sz="1600" dirty="0" smtClean="0"/>
              <a:t>ordered, server push, ~80% impact, no compression </a:t>
            </a:r>
            <a:r>
              <a:rPr lang="en-US" sz="1600" dirty="0" smtClean="0"/>
              <a:t>out of</a:t>
            </a:r>
            <a:r>
              <a:rPr lang="en-US" sz="1600" dirty="0" smtClean="0"/>
              <a:t> </a:t>
            </a:r>
            <a:r>
              <a:rPr lang="en-US" sz="1600" dirty="0" smtClean="0"/>
              <a:t>the box. Multiplexing and </a:t>
            </a:r>
            <a:r>
              <a:rPr lang="en-US" sz="1600" dirty="0"/>
              <a:t>compression extensions </a:t>
            </a:r>
            <a:r>
              <a:rPr lang="en-US" sz="1600" dirty="0" smtClean="0"/>
              <a:t>approaching</a:t>
            </a:r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2400" dirty="0" err="1" smtClean="0"/>
              <a:t>WebRTC</a:t>
            </a:r>
            <a:r>
              <a:rPr lang="ru-RU" sz="2400" dirty="0" smtClean="0"/>
              <a:t> (</a:t>
            </a:r>
            <a:r>
              <a:rPr lang="en-US" sz="2400" dirty="0" smtClean="0"/>
              <a:t>TCP</a:t>
            </a:r>
            <a:r>
              <a:rPr lang="ru-RU" sz="2400" dirty="0" smtClean="0"/>
              <a:t>, </a:t>
            </a:r>
            <a:r>
              <a:rPr lang="en-US" sz="2400" dirty="0" smtClean="0"/>
              <a:t>UDP</a:t>
            </a:r>
            <a:r>
              <a:rPr lang="ru-RU" sz="2400" dirty="0" smtClean="0"/>
              <a:t>,</a:t>
            </a:r>
            <a:r>
              <a:rPr lang="en-US" sz="2400" dirty="0" smtClean="0"/>
              <a:t> STCP)</a:t>
            </a:r>
            <a:r>
              <a:rPr lang="ru-RU" sz="2400" dirty="0" smtClean="0"/>
              <a:t> </a:t>
            </a:r>
            <a:r>
              <a:rPr lang="en-US" sz="2400" dirty="0" err="1" smtClean="0"/>
              <a:t>DataChannels</a:t>
            </a:r>
            <a:endParaRPr lang="en-US" sz="2400" dirty="0" smtClean="0"/>
          </a:p>
          <a:p>
            <a:pPr marL="0" indent="0">
              <a:buNone/>
            </a:pPr>
            <a:r>
              <a:rPr lang="ru-RU" sz="1800" dirty="0" smtClean="0"/>
              <a:t>	</a:t>
            </a:r>
            <a:r>
              <a:rPr lang="en-US" sz="1600" dirty="0" smtClean="0"/>
              <a:t>binary, ordered/unordered, reliable/unreliable</a:t>
            </a:r>
            <a:r>
              <a:rPr lang="ru-RU" sz="1600" dirty="0" smtClean="0"/>
              <a:t>, </a:t>
            </a:r>
            <a:r>
              <a:rPr lang="en-US" sz="1600" dirty="0" smtClean="0"/>
              <a:t>duplex</a:t>
            </a:r>
            <a:r>
              <a:rPr lang="ru-RU" sz="1600" dirty="0" smtClean="0"/>
              <a:t>, </a:t>
            </a:r>
            <a:r>
              <a:rPr lang="en-US" sz="1600" dirty="0" smtClean="0"/>
              <a:t>multiplex</a:t>
            </a:r>
            <a:r>
              <a:rPr lang="ru-RU" sz="1600" dirty="0" smtClean="0"/>
              <a:t>, </a:t>
            </a:r>
            <a:r>
              <a:rPr lang="en-US" sz="1600" dirty="0" err="1" smtClean="0"/>
              <a:t>multihoming</a:t>
            </a:r>
            <a:r>
              <a:rPr lang="en-US" sz="1600" dirty="0"/>
              <a:t>, server </a:t>
            </a:r>
            <a:r>
              <a:rPr lang="en-US" sz="1600" dirty="0" smtClean="0"/>
              <a:t>push, no compression, ~50</a:t>
            </a:r>
            <a:r>
              <a:rPr lang="en-US" sz="1600" dirty="0"/>
              <a:t>% </a:t>
            </a:r>
            <a:r>
              <a:rPr lang="en-US" sz="1600" dirty="0" smtClean="0"/>
              <a:t>impact</a:t>
            </a: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12686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Все сложно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1275606"/>
            <a:ext cx="4536504" cy="324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242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TCP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8520" r="8520"/>
          <a:stretch>
            <a:fillRect/>
          </a:stretch>
        </p:blipFill>
        <p:spPr>
          <a:xfrm rot="21434872" flipH="1">
            <a:off x="5040809" y="857109"/>
            <a:ext cx="3168352" cy="1431159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251520" y="987574"/>
            <a:ext cx="4392488" cy="1656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189" indent="-45718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4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1pPr>
            <a:lvl2pPr marL="990575" indent="-38099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0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2pPr>
            <a:lvl3pPr marL="1523962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6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3pPr>
            <a:lvl4pPr marL="2133547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4pPr>
            <a:lvl5pPr marL="274313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ru-RU" sz="2400" dirty="0" smtClean="0"/>
              <a:t>Гарантированная доставка</a:t>
            </a:r>
          </a:p>
          <a:p>
            <a:pPr marL="0" indent="0">
              <a:buFont typeface="Arial" charset="0"/>
              <a:buNone/>
            </a:pPr>
            <a:r>
              <a:rPr lang="ru-RU" sz="2400" dirty="0" smtClean="0"/>
              <a:t>в гарантированном порядке</a:t>
            </a:r>
            <a:endParaRPr lang="en-US" sz="1800" dirty="0"/>
          </a:p>
        </p:txBody>
      </p:sp>
      <p:sp>
        <p:nvSpPr>
          <p:cNvPr id="8" name="Rounded Rectangle 7"/>
          <p:cNvSpPr/>
          <p:nvPr/>
        </p:nvSpPr>
        <p:spPr>
          <a:xfrm>
            <a:off x="3275856" y="2715766"/>
            <a:ext cx="3744416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Большой блок данных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763688" y="2715766"/>
            <a:ext cx="1512168" cy="57606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Важный блок данных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755576" y="2787774"/>
            <a:ext cx="720080" cy="360040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7308304" y="2787774"/>
            <a:ext cx="720080" cy="360040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2627784" y="2139702"/>
            <a:ext cx="5832648" cy="6722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189" indent="-45718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4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1pPr>
            <a:lvl2pPr marL="990575" indent="-38099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0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2pPr>
            <a:lvl3pPr marL="1523962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6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3pPr>
            <a:lvl4pPr marL="2133547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4pPr>
            <a:lvl5pPr marL="274313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ru-RU" sz="2400" dirty="0" smtClean="0"/>
              <a:t>Обратная сторона </a:t>
            </a:r>
            <a:r>
              <a:rPr lang="en-US" sz="2400" dirty="0" smtClean="0"/>
              <a:t>–</a:t>
            </a:r>
            <a:r>
              <a:rPr lang="ru-RU" sz="2400" dirty="0" smtClean="0"/>
              <a:t> </a:t>
            </a:r>
            <a:r>
              <a:rPr lang="en-US" sz="2400" dirty="0" smtClean="0"/>
              <a:t>HOL</a:t>
            </a:r>
            <a:r>
              <a:rPr lang="ru-RU" sz="2400" dirty="0" smtClean="0"/>
              <a:t> блокировка</a:t>
            </a:r>
            <a:endParaRPr lang="en-US" sz="1800" dirty="0"/>
          </a:p>
        </p:txBody>
      </p:sp>
      <p:sp>
        <p:nvSpPr>
          <p:cNvPr id="13" name="Rounded Rectangle 12"/>
          <p:cNvSpPr/>
          <p:nvPr/>
        </p:nvSpPr>
        <p:spPr>
          <a:xfrm>
            <a:off x="3347864" y="4083918"/>
            <a:ext cx="3744416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Большой блок данных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4211960" y="3651870"/>
            <a:ext cx="1512168" cy="57606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Важный блок данных</a:t>
            </a:r>
            <a:endParaRPr lang="en-US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 bwMode="auto">
          <a:xfrm>
            <a:off x="323528" y="3939902"/>
            <a:ext cx="2088232" cy="6722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189" indent="-45718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4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1pPr>
            <a:lvl2pPr marL="990575" indent="-38099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0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2pPr>
            <a:lvl3pPr marL="1523962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6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3pPr>
            <a:lvl4pPr marL="2133547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4pPr>
            <a:lvl5pPr marL="274313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Bandera Pro" panose="02060504040200020004" pitchFamily="18" charset="0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ru-RU" sz="2400" dirty="0" smtClean="0"/>
              <a:t>Хочется так:</a:t>
            </a:r>
            <a:endParaRPr lang="en-US" sz="1800" dirty="0"/>
          </a:p>
        </p:txBody>
      </p:sp>
      <p:sp>
        <p:nvSpPr>
          <p:cNvPr id="16" name="Right Arrow 15"/>
          <p:cNvSpPr/>
          <p:nvPr/>
        </p:nvSpPr>
        <p:spPr>
          <a:xfrm>
            <a:off x="2411760" y="4011910"/>
            <a:ext cx="720080" cy="360040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7380312" y="4011910"/>
            <a:ext cx="720080" cy="360040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664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 smtClean="0"/>
              <a:t>Time </a:t>
            </a:r>
            <a:r>
              <a:rPr lang="en-US" dirty="0"/>
              <a:t>Division Multiplexing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800" dirty="0" smtClean="0"/>
              <a:t>Используется несколько подключений</a:t>
            </a: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ru-RU" sz="2800" dirty="0" smtClean="0"/>
              <a:t>Обычные браузеры </a:t>
            </a:r>
            <a:r>
              <a:rPr lang="en-US" sz="2800" dirty="0" smtClean="0"/>
              <a:t>~</a:t>
            </a:r>
            <a:r>
              <a:rPr lang="ru-RU" sz="2800" dirty="0" smtClean="0"/>
              <a:t> 6 каналов на хост</a:t>
            </a:r>
          </a:p>
          <a:p>
            <a:pPr marL="0" indent="0">
              <a:buNone/>
            </a:pPr>
            <a:r>
              <a:rPr lang="ru-RU" sz="2800" dirty="0" smtClean="0"/>
              <a:t>Мобильные браузеры </a:t>
            </a:r>
            <a:r>
              <a:rPr lang="en-US" sz="2800" dirty="0" smtClean="0"/>
              <a:t>–</a:t>
            </a:r>
            <a:r>
              <a:rPr lang="ru-RU" sz="2800" dirty="0" smtClean="0"/>
              <a:t> 2 канала на хост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Rounded Rectangle 3"/>
          <p:cNvSpPr/>
          <p:nvPr/>
        </p:nvSpPr>
        <p:spPr>
          <a:xfrm>
            <a:off x="323528" y="1707654"/>
            <a:ext cx="2736304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Большой блок данных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627784" y="3003798"/>
            <a:ext cx="1512168" cy="57606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Важный блок данных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547298">
            <a:off x="3234231" y="1978298"/>
            <a:ext cx="648072" cy="288032"/>
          </a:xfrm>
          <a:prstGeom prst="rightArrow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 rot="19799011">
            <a:off x="4240545" y="2930558"/>
            <a:ext cx="648072" cy="288032"/>
          </a:xfrm>
          <a:prstGeom prst="rightArrow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251520" y="2211710"/>
            <a:ext cx="8064896" cy="558676"/>
          </a:xfrm>
          <a:prstGeom prst="rightArrow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3995936" y="2211710"/>
            <a:ext cx="279648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355976" y="2211710"/>
            <a:ext cx="279648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4716016" y="2211710"/>
            <a:ext cx="279648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5076056" y="2211710"/>
            <a:ext cx="279648" cy="57606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5436096" y="2211710"/>
            <a:ext cx="279648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5796136" y="2211710"/>
            <a:ext cx="279648" cy="57606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6156176" y="2211710"/>
            <a:ext cx="279648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6516216" y="2211710"/>
            <a:ext cx="279648" cy="57606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6876256" y="2211710"/>
            <a:ext cx="279648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7236296" y="2211710"/>
            <a:ext cx="279648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115028"/>
      </p:ext>
    </p:extLst>
  </p:cSld>
  <p:clrMapOvr>
    <a:masterClrMapping/>
  </p:clrMapOvr>
</p:sld>
</file>

<file path=ppt/theme/theme1.xml><?xml version="1.0" encoding="utf-8"?>
<a:theme xmlns:a="http://schemas.openxmlformats.org/drawingml/2006/main" name="Шаблон HL++ 2014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rmAutofit/>
      </a:bodyPr>
      <a:lstStyle>
        <a:defPPr marL="0" marR="0" indent="0" algn="ctr" defTabSz="914400" rtl="0" eaLnBrk="1" fontAlgn="auto" latinLnBrk="0" hangingPunct="1">
          <a:lnSpc>
            <a:spcPct val="100000"/>
          </a:lnSpc>
          <a:spcBef>
            <a:spcPct val="20000"/>
          </a:spcBef>
          <a:spcAft>
            <a:spcPts val="0"/>
          </a:spcAft>
          <a:buClrTx/>
          <a:buSzTx/>
          <a:buFont typeface="Arial" pitchFamily="34" charset="0"/>
          <a:buNone/>
          <a:tabLst/>
          <a:defRPr kumimoji="0" sz="1800" b="0" i="0" u="none" strike="noStrike" kern="1200" cap="none" spc="0" normalizeH="0" baseline="0" noProof="0" dirty="0" smtClean="0">
            <a:ln>
              <a:noFill/>
            </a:ln>
            <a:solidFill>
              <a:schemeClr val="bg1">
                <a:lumMod val="65000"/>
              </a:schemeClr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Шаблон HL++ 2014.potx" id="{8695006E-AED9-46F2-870F-6794A45C24BC}" vid="{01DC9245-C6FF-4B9A-8411-39F575BBBC9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1180</TotalTime>
  <Words>543</Words>
  <Application>Microsoft Macintosh PowerPoint</Application>
  <PresentationFormat>On-screen Show (16:9)</PresentationFormat>
  <Paragraphs>162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Шаблон HL++ 2014</vt:lpstr>
      <vt:lpstr>Протоколы уровня приложения в браузере</vt:lpstr>
      <vt:lpstr>Задача</vt:lpstr>
      <vt:lpstr>Что мы хотели сделать</vt:lpstr>
      <vt:lpstr>VS</vt:lpstr>
      <vt:lpstr>Создатели браузеров</vt:lpstr>
      <vt:lpstr>Транспорт: есть ли выбор?</vt:lpstr>
      <vt:lpstr>Все сложно</vt:lpstr>
      <vt:lpstr>TCP</vt:lpstr>
      <vt:lpstr>Time Division Multiplexing</vt:lpstr>
      <vt:lpstr>Transport abstraction layer</vt:lpstr>
      <vt:lpstr>Реконнекты</vt:lpstr>
      <vt:lpstr>Freeze/replay</vt:lpstr>
      <vt:lpstr>Варианты из коробки</vt:lpstr>
      <vt:lpstr>Сообщения</vt:lpstr>
      <vt:lpstr>Кодирование</vt:lpstr>
      <vt:lpstr>Выбор Serialization framework</vt:lpstr>
      <vt:lpstr>Мы используем Protocol Buffers</vt:lpstr>
      <vt:lpstr>Тюнинг</vt:lpstr>
      <vt:lpstr>Посмотреть и почитать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Длинное название темы на HighLoad++</dc:title>
  <dc:creator>Justaman</dc:creator>
  <cp:lastModifiedBy>Ilya</cp:lastModifiedBy>
  <cp:revision>147</cp:revision>
  <dcterms:created xsi:type="dcterms:W3CDTF">2014-10-28T20:05:32Z</dcterms:created>
  <dcterms:modified xsi:type="dcterms:W3CDTF">2014-10-29T18:00:20Z</dcterms:modified>
</cp:coreProperties>
</file>

<file path=docProps/thumbnail.jpeg>
</file>